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95" r:id="rId6"/>
    <p:sldId id="258" r:id="rId7"/>
    <p:sldId id="265" r:id="rId8"/>
    <p:sldId id="266" r:id="rId9"/>
    <p:sldId id="297" r:id="rId10"/>
    <p:sldId id="300" r:id="rId11"/>
    <p:sldId id="267" r:id="rId12"/>
    <p:sldId id="301" r:id="rId13"/>
    <p:sldId id="298" r:id="rId14"/>
    <p:sldId id="302" r:id="rId15"/>
    <p:sldId id="268" r:id="rId16"/>
    <p:sldId id="304" r:id="rId17"/>
    <p:sldId id="303" r:id="rId18"/>
    <p:sldId id="306" r:id="rId19"/>
    <p:sldId id="307" r:id="rId20"/>
    <p:sldId id="305" r:id="rId21"/>
    <p:sldId id="310" r:id="rId22"/>
    <p:sldId id="277" r:id="rId23"/>
    <p:sldId id="308" r:id="rId24"/>
    <p:sldId id="309" r:id="rId25"/>
    <p:sldId id="286" r:id="rId26"/>
  </p:sldIdLst>
  <p:sldSz cx="12192000" cy="6858000"/>
  <p:notesSz cx="7103745" cy="10234295"/>
  <p:embeddedFontLst>
    <p:embeddedFont>
      <p:font typeface="隶书" panose="02010509060101010101" charset="-122"/>
      <p:regular r:id="rId30"/>
    </p:embeddedFont>
    <p:embeddedFont>
      <p:font typeface="方正魏碑简体" panose="03000509000000000000" charset="-122"/>
      <p:regular r:id="rId31"/>
    </p:embeddedFont>
    <p:embeddedFont>
      <p:font typeface="迷你简书魂" panose="0201060900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400"/>
    <a:srgbClr val="DBDBDB"/>
    <a:srgbClr val="B38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57" autoAdjust="0"/>
    <p:restoredTop sz="86375" autoAdjust="0"/>
  </p:normalViewPr>
  <p:slideViewPr>
    <p:cSldViewPr snapToGrid="0">
      <p:cViewPr varScale="1">
        <p:scale>
          <a:sx n="69" d="100"/>
          <a:sy n="69" d="100"/>
        </p:scale>
        <p:origin x="-1112" y="-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B51DDB0-1B68-4D84-8AA0-772AEC779E0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0A9B143-3510-40CA-A436-64E110C63A0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3BDEA3-6910-4579-9F24-53F626ECC7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1886C3-00FA-4027-9D7E-74A9BFB5A0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30A9B3-DF86-4D89-A0A7-18E73EF894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4FC180-2DB6-487C-B3E3-D4C7869229E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47D8D-4A9A-44E6-8BEE-24B65B3D43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ED801-EA06-4C6B-B4D7-29E2B4CAF8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D5EB2A-EBCD-4B3D-A092-FC68F9EE76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523EC0-F153-4302-9A38-4965696433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E54AF7-B74D-42F1-B38C-4BC41457DC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E10EDC-53FE-4865-8FA4-B09480EF11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2DABBB-69F5-4C67-9B19-3439749494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99246-1EBF-4E8F-9B48-695DCCA87C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70800F-F6DF-4A4F-AB7C-C513B03BC6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BC7C45-8F49-4699-B65E-1BDF2ABF4E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0D18E1-EAD3-4AB7-93AD-900EC002AC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0B3A51-F7C8-4D75-80C0-A1F3562FE4F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9BDC4C-ED44-4645-9383-EFD8B22251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7BE77E-F01E-4B74-A22D-B97364C99F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BD3CC4-56AD-438C-B325-692DEE1FB3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0BE3B5-65C6-478B-9859-0AF29B48D5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D6CE69-0036-4393-AAB2-4D5F0FD149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576888" y="844550"/>
            <a:ext cx="1038225" cy="1039813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576888" y="1989138"/>
            <a:ext cx="1038225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576888" y="3778250"/>
            <a:ext cx="1038225" cy="1038225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76888" y="4921250"/>
            <a:ext cx="1038225" cy="1039813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819775" y="908050"/>
            <a:ext cx="552450" cy="920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5400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太</a:t>
            </a:r>
            <a:endParaRPr lang="zh-CN" altLang="en-US" sz="5400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819775" y="2051050"/>
            <a:ext cx="552450" cy="922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5400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极</a:t>
            </a:r>
            <a:endParaRPr lang="zh-CN" altLang="en-US" sz="5400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819775" y="3840163"/>
            <a:ext cx="552450" cy="922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5400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养</a:t>
            </a:r>
            <a:endParaRPr lang="zh-CN" altLang="en-US" sz="5400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819775" y="4984750"/>
            <a:ext cx="552450" cy="920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5400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生</a:t>
            </a:r>
            <a:endParaRPr lang="zh-CN" altLang="en-US" sz="5400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857625" y="3163888"/>
            <a:ext cx="447675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与</a:t>
            </a:r>
            <a:endParaRPr lang="zh-CN" altLang="en-US" sz="2400" b="1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131" name="文本框 1"/>
          <p:cNvSpPr txBox="1">
            <a:spLocks noChangeArrowheads="1"/>
          </p:cNvSpPr>
          <p:nvPr/>
        </p:nvSpPr>
        <p:spPr bwMode="auto">
          <a:xfrm>
            <a:off x="4564063" y="3132138"/>
            <a:ext cx="550862" cy="2647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705400"/>
                </a:solidFill>
                <a:latin typeface="隶书" panose="02010509060101010101" charset="-122"/>
                <a:ea typeface="隶书" panose="02010509060101010101" charset="-122"/>
              </a:rPr>
              <a:t>武汉大学  蔺志华</a:t>
            </a:r>
            <a:endParaRPr lang="zh-CN" altLang="en-US" sz="2400">
              <a:solidFill>
                <a:srgbClr val="705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 spd="slow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组合 6"/>
          <p:cNvGrpSpPr/>
          <p:nvPr/>
        </p:nvGrpSpPr>
        <p:grpSpPr bwMode="auto">
          <a:xfrm>
            <a:off x="5872163" y="-15875"/>
            <a:ext cx="457200" cy="1265238"/>
            <a:chOff x="9247" y="-24"/>
            <a:chExt cx="721" cy="1992"/>
          </a:xfrm>
        </p:grpSpPr>
        <p:grpSp>
          <p:nvGrpSpPr>
            <p:cNvPr id="23557" name="组合 4"/>
            <p:cNvGrpSpPr/>
            <p:nvPr/>
          </p:nvGrpSpPr>
          <p:grpSpPr bwMode="auto">
            <a:xfrm>
              <a:off x="9247" y="-23"/>
              <a:ext cx="704" cy="1991"/>
              <a:chOff x="9306" y="306"/>
              <a:chExt cx="586" cy="142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306" y="302"/>
                <a:ext cx="586" cy="1141"/>
              </a:xfrm>
              <a:prstGeom prst="rect">
                <a:avLst/>
              </a:prstGeom>
              <a:solidFill>
                <a:srgbClr val="B38B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flipH="1" flipV="1">
                <a:off x="9306" y="1447"/>
                <a:ext cx="586" cy="282"/>
              </a:xfrm>
              <a:prstGeom prst="triangle">
                <a:avLst/>
              </a:prstGeom>
              <a:solidFill>
                <a:srgbClr val="B38B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3558" name="文本框 5"/>
            <p:cNvSpPr txBox="1">
              <a:spLocks noChangeArrowheads="1"/>
            </p:cNvSpPr>
            <p:nvPr/>
          </p:nvSpPr>
          <p:spPr bwMode="auto">
            <a:xfrm>
              <a:off x="9248" y="-24"/>
              <a:ext cx="720" cy="16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 algn="r"/>
              <a:r>
                <a:rPr lang="zh-CN" altLang="en-US">
                  <a:solidFill>
                    <a:schemeClr val="bg1"/>
                  </a:solidFill>
                  <a:latin typeface="方正魏碑简体" panose="03000509000000000000" charset="-122"/>
                  <a:ea typeface="方正魏碑简体" panose="03000509000000000000" charset="-122"/>
                </a:rPr>
                <a:t>输入标题</a:t>
              </a:r>
              <a:endParaRPr lang="zh-CN" altLang="en-US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endParaRPr>
            </a:p>
          </p:txBody>
        </p:sp>
      </p:grpSp>
      <p:sp>
        <p:nvSpPr>
          <p:cNvPr id="23554" name="TextBox 31"/>
          <p:cNvSpPr txBox="1">
            <a:spLocks noChangeArrowheads="1"/>
          </p:cNvSpPr>
          <p:nvPr/>
        </p:nvSpPr>
        <p:spPr bwMode="auto">
          <a:xfrm>
            <a:off x="6345238" y="1038225"/>
            <a:ext cx="2855912" cy="398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 defTabSz="912495"/>
            <a:r>
              <a:rPr lang="zh-CN" altLang="en-US" sz="2000" b="1">
                <a:solidFill>
                  <a:srgbClr val="595959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太极元气，天人合一</a:t>
            </a:r>
            <a:endParaRPr lang="en-US" altLang="zh-CN" sz="2000" b="1">
              <a:solidFill>
                <a:srgbClr val="595959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3555" name="矩形 14"/>
          <p:cNvSpPr>
            <a:spLocks noChangeArrowheads="1"/>
          </p:cNvSpPr>
          <p:nvPr/>
        </p:nvSpPr>
        <p:spPr bwMode="auto">
          <a:xfrm>
            <a:off x="5256213" y="1916113"/>
            <a:ext cx="5564187" cy="4021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 近代，在吴志清的《太极正宗》一书中附录的《孙禄堂先生太极拳学论》中说：“太极即一气，一气即太极。以体言则为太极，以用言则为一气。”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迷你简书魂" panose="0201060900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        汉王充在《论衡》中说：“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天地合气，万物自生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”；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迷你简书魂" panose="0201060900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       宋张载在《正蒙》中说：“太虚不能无气，气不能不聚而为万物。”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迷你简书魂" panose="0201060900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       王宗岳在《十三势歌》中说：“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变转虚实须留意，气遍身躯不稍滞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”， “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腹内松静气腾然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”。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迷你简书魂" panose="0201060900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       武禹襄说“以气运身，务顺遂”；“行气如九曲珠，无微不到”；“气宜鼓荡，神宜内敛”。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迷你简书魂" panose="02010609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2875" y="1682750"/>
            <a:ext cx="3228975" cy="437038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2" name="图片 7" descr="58pic_523a498a0b693"/>
          <p:cNvPicPr>
            <a:picLocks noChangeAspect="1"/>
          </p:cNvPicPr>
          <p:nvPr/>
        </p:nvPicPr>
        <p:blipFill>
          <a:blip r:embed="rId1"/>
          <a:srcRect b="8038"/>
          <a:stretch>
            <a:fillRect/>
          </a:stretch>
        </p:blipFill>
        <p:spPr bwMode="auto">
          <a:xfrm>
            <a:off x="2133600" y="0"/>
            <a:ext cx="10058400" cy="681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文本框 8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5604" name="文本框 9"/>
          <p:cNvSpPr txBox="1">
            <a:spLocks noChangeArrowheads="1"/>
          </p:cNvSpPr>
          <p:nvPr/>
        </p:nvSpPr>
        <p:spPr bwMode="auto">
          <a:xfrm>
            <a:off x="1111250" y="1933575"/>
            <a:ext cx="5964238" cy="215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清代太极拳家武禹襄说“以气运身，务令顺遂”；“行气如九曲珠，无微不到”。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清代太极宗师李亦畲说：“欲要周身无缺陷，先要神气鼓荡，欲要神气鼓荡，先要提起精神，神不外散；欲要神不外散，先要神气收敛入骨”。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6088063" y="1984375"/>
            <a:ext cx="0" cy="38306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983413" y="2163763"/>
            <a:ext cx="3463925" cy="1878012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3" name="文本框 8"/>
          <p:cNvSpPr txBox="1">
            <a:spLocks noChangeArrowheads="1"/>
          </p:cNvSpPr>
          <p:nvPr/>
        </p:nvSpPr>
        <p:spPr bwMode="auto">
          <a:xfrm>
            <a:off x="1328738" y="1801813"/>
            <a:ext cx="4029075" cy="283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《清代杨氏传抄老谱》中说：“气走于膜、络、筋、脉”；“盖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太极练功，沉肩坠肘，气沉丹田。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气能入丹田、为气总机关，由此分运四体百骸，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以气周流全身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迷你简书魂" panose="02010609000101010101" charset="-122"/>
              </a:rPr>
              <a:t>”。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7654" name="文本框 9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circl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9698" name="图片 1" descr="墨点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28950" y="1876425"/>
            <a:ext cx="1158875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图片 7" descr="墨点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43888" y="1700213"/>
            <a:ext cx="1158875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文本框 10"/>
          <p:cNvSpPr txBox="1">
            <a:spLocks noChangeArrowheads="1"/>
          </p:cNvSpPr>
          <p:nvPr/>
        </p:nvSpPr>
        <p:spPr bwMode="auto">
          <a:xfrm>
            <a:off x="3357563" y="2216150"/>
            <a:ext cx="5556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壹</a:t>
            </a:r>
            <a:endParaRPr lang="zh-CN" altLang="en-US" sz="28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9701" name="文本框 11"/>
          <p:cNvSpPr txBox="1">
            <a:spLocks noChangeArrowheads="1"/>
          </p:cNvSpPr>
          <p:nvPr/>
        </p:nvSpPr>
        <p:spPr bwMode="auto">
          <a:xfrm>
            <a:off x="8535988" y="2001838"/>
            <a:ext cx="55562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贰</a:t>
            </a:r>
            <a:endParaRPr lang="zh-CN" altLang="en-US" sz="28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9702" name="文本框 15"/>
          <p:cNvSpPr txBox="1">
            <a:spLocks noChangeArrowheads="1"/>
          </p:cNvSpPr>
          <p:nvPr/>
        </p:nvSpPr>
        <p:spPr bwMode="auto">
          <a:xfrm>
            <a:off x="2690813" y="3249613"/>
            <a:ext cx="20955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9703" name="文本框 21"/>
          <p:cNvSpPr txBox="1">
            <a:spLocks noChangeArrowheads="1"/>
          </p:cNvSpPr>
          <p:nvPr/>
        </p:nvSpPr>
        <p:spPr bwMode="auto">
          <a:xfrm>
            <a:off x="6999288" y="2979738"/>
            <a:ext cx="3898900" cy="2949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正因为人与天地同为一气，所以人要应天时、法自然。让身心回归自然是身心健康第一原则。作息上顺应四季之道，春生夏长秋收冬藏；一日中，日出而作，日落而息，这种基本的生活方式对于现在生活，虽然尤其是城市生活仿佛是愈来愈远，但确是很重要的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</p:txBody>
      </p:sp>
      <p:sp>
        <p:nvSpPr>
          <p:cNvPr id="29704" name="文本框 16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2455863" y="2849563"/>
            <a:ext cx="2589212" cy="283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在该谱中还说：“天地为一大太极，人身为一小太极。人身为太极之体，不可不练太极之拳。”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山水"/>
          <p:cNvPicPr/>
          <p:nvPr/>
        </p:nvPicPr>
        <p:blipFill>
          <a:blip r:embed="rId1"/>
          <a:srcRect r="3828"/>
          <a:stretch>
            <a:fillRect/>
          </a:stretch>
        </p:blipFill>
        <p:spPr>
          <a:xfrm>
            <a:off x="1301115" y="1943100"/>
            <a:ext cx="2484755" cy="2484755"/>
          </a:xfrm>
          <a:prstGeom prst="ellipse">
            <a:avLst/>
          </a:prstGeom>
        </p:spPr>
      </p:pic>
      <p:grpSp>
        <p:nvGrpSpPr>
          <p:cNvPr id="31746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1289050" y="1943100"/>
            <a:ext cx="2500313" cy="249872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8" name="文本框 13"/>
          <p:cNvSpPr txBox="1">
            <a:spLocks noChangeArrowheads="1"/>
          </p:cNvSpPr>
          <p:nvPr/>
        </p:nvSpPr>
        <p:spPr bwMode="auto">
          <a:xfrm>
            <a:off x="3829050" y="1509713"/>
            <a:ext cx="512763" cy="3508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心为太极身心合一</a:t>
            </a:r>
            <a:endParaRPr lang="zh-CN" altLang="en-US" sz="2800">
              <a:solidFill>
                <a:srgbClr val="C00000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1749" name="文本框 24"/>
          <p:cNvSpPr txBox="1">
            <a:spLocks noChangeArrowheads="1"/>
          </p:cNvSpPr>
          <p:nvPr/>
        </p:nvSpPr>
        <p:spPr bwMode="auto">
          <a:xfrm>
            <a:off x="4532313" y="2346325"/>
            <a:ext cx="6176962" cy="1530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太极是心。宋代邵雍说：“心为太极，人心当如止水则定，定则静，静则明。”(《皇极经世·观物外篇》)其思想是太极为动静之根本，如果人心能如静止的水而没有纷扰汩杂，澄澈虚涵，那么太极之本便存在于心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1750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  <p:bldLst>
      <p:bldP spid="317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Administrator\Desktop\2017.05.23\山水1.png山水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969250" y="1958975"/>
            <a:ext cx="2484755" cy="2483485"/>
          </a:xfrm>
          <a:prstGeom prst="ellipse">
            <a:avLst/>
          </a:prstGeom>
        </p:spPr>
      </p:pic>
      <p:grpSp>
        <p:nvGrpSpPr>
          <p:cNvPr id="33794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7969250" y="1943100"/>
            <a:ext cx="2498725" cy="249872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796" name="文本框 1"/>
          <p:cNvSpPr txBox="1">
            <a:spLocks noChangeArrowheads="1"/>
          </p:cNvSpPr>
          <p:nvPr/>
        </p:nvSpPr>
        <p:spPr bwMode="auto">
          <a:xfrm>
            <a:off x="1216025" y="1793875"/>
            <a:ext cx="5673725" cy="3825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练太极拳讲究“静”，静就是心静。在练太极拳的要求中，“心静”至为重要的。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清代太极拳家武禹襄在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太极拳解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》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中说：“身虽动，心贵静，气须敛，神宜舒。心为令，气为旗，神为主帅，身为驱使。”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 清代太极宗师李亦畲在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五字诀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》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中说：“一曰心静，心不静则不专，一举手前后左右全无定向，故要心静。”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3797" name="文本框 18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842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5843" name="文本框 14"/>
          <p:cNvSpPr txBox="1">
            <a:spLocks noChangeArrowheads="1"/>
          </p:cNvSpPr>
          <p:nvPr/>
        </p:nvSpPr>
        <p:spPr bwMode="auto">
          <a:xfrm>
            <a:off x="1190625" y="1825625"/>
            <a:ext cx="9043988" cy="1628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  正是在这种长期动态的身心合一练习中，才可能使身心焕然一新，达到健康的目的。唐代养生大家，被尊为药王的孙思邈在《千金备急要方》里，提到:“养性之道，常欲小劳，但莫大疲及强所不能堪耳!且流水不腐，户枢不蠹，以其运动故也。” 太极拳正是在静心与“小劳”完美结合的经典。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35844" name="图片 18" descr="山水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32750" y="3973513"/>
            <a:ext cx="4205288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890" name="组合 12"/>
          <p:cNvGrpSpPr/>
          <p:nvPr/>
        </p:nvGrpSpPr>
        <p:grpSpPr bwMode="auto">
          <a:xfrm>
            <a:off x="1457325" y="2279650"/>
            <a:ext cx="982663" cy="984250"/>
            <a:chOff x="1528" y="3233"/>
            <a:chExt cx="1548" cy="1550"/>
          </a:xfrm>
        </p:grpSpPr>
        <p:pic>
          <p:nvPicPr>
            <p:cNvPr id="37898" name="图片 7" descr="墨点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528" y="3233"/>
              <a:ext cx="1548" cy="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9" name="文本框 11"/>
            <p:cNvSpPr txBox="1">
              <a:spLocks noChangeArrowheads="1"/>
            </p:cNvSpPr>
            <p:nvPr/>
          </p:nvSpPr>
          <p:spPr bwMode="auto">
            <a:xfrm>
              <a:off x="1776" y="3720"/>
              <a:ext cx="1052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方正魏碑简体" panose="03000509000000000000" charset="-122"/>
                  <a:ea typeface="方正魏碑简体" panose="03000509000000000000" charset="-122"/>
                </a:rPr>
                <a:t>1</a:t>
              </a:r>
              <a:endParaRPr lang="en-US" altLang="zh-CN" b="1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endParaRPr>
            </a:p>
          </p:txBody>
        </p:sp>
      </p:grpSp>
      <p:grpSp>
        <p:nvGrpSpPr>
          <p:cNvPr id="37891" name="组合 13"/>
          <p:cNvGrpSpPr/>
          <p:nvPr/>
        </p:nvGrpSpPr>
        <p:grpSpPr bwMode="auto">
          <a:xfrm>
            <a:off x="1457325" y="4337050"/>
            <a:ext cx="982663" cy="984250"/>
            <a:chOff x="2294" y="3233"/>
            <a:chExt cx="1548" cy="1550"/>
          </a:xfrm>
        </p:grpSpPr>
        <p:pic>
          <p:nvPicPr>
            <p:cNvPr id="37896" name="图片 14" descr="墨点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94" y="3233"/>
              <a:ext cx="1548" cy="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7" name="文本框 15"/>
            <p:cNvSpPr txBox="1">
              <a:spLocks noChangeArrowheads="1"/>
            </p:cNvSpPr>
            <p:nvPr/>
          </p:nvSpPr>
          <p:spPr bwMode="auto">
            <a:xfrm>
              <a:off x="2542" y="3720"/>
              <a:ext cx="1052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方正魏碑简体" panose="03000509000000000000" charset="-122"/>
                  <a:ea typeface="方正魏碑简体" panose="03000509000000000000" charset="-122"/>
                </a:rPr>
                <a:t>2</a:t>
              </a:r>
              <a:endParaRPr lang="en-US" altLang="zh-CN" b="1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endParaRPr>
            </a:p>
          </p:txBody>
        </p:sp>
      </p:grpSp>
      <p:sp>
        <p:nvSpPr>
          <p:cNvPr id="37892" name="文本框 17"/>
          <p:cNvSpPr txBox="1">
            <a:spLocks noChangeArrowheads="1"/>
          </p:cNvSpPr>
          <p:nvPr/>
        </p:nvSpPr>
        <p:spPr bwMode="auto">
          <a:xfrm>
            <a:off x="2492375" y="1671638"/>
            <a:ext cx="4729163" cy="2249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生命拥有自我更新能力。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现代很多人忽略了生命的基本规律，一旦出现亚健康状况，或者出现各种疾病，就忽略自我更新，过度向外求援，把自己的命运交给别人。对于人而言，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真正想养生，就要强化自我更新的能力，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不要过度依靠外力而忽略自身潜能。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7893" name="文本框 19"/>
          <p:cNvSpPr txBox="1">
            <a:spLocks noChangeArrowheads="1"/>
          </p:cNvSpPr>
          <p:nvPr/>
        </p:nvSpPr>
        <p:spPr bwMode="auto">
          <a:xfrm>
            <a:off x="2492375" y="4337050"/>
            <a:ext cx="4729163" cy="1163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太极拳即是在身体各部分的和谐的基础上达到身心的和谐，心平气和的接纳自我，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给生命的自我修复提供一个可能的环境。</a:t>
            </a:r>
            <a:endParaRPr lang="zh-CN" altLang="en-US">
              <a:solidFill>
                <a:srgbClr val="C00000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37894" name="图片 20" descr="素材CNN-sccnn.com_132021728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9350" y="1838325"/>
            <a:ext cx="359092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文本框 2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938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39939" name="文本框 14"/>
          <p:cNvSpPr txBox="1">
            <a:spLocks noChangeArrowheads="1"/>
          </p:cNvSpPr>
          <p:nvPr/>
        </p:nvSpPr>
        <p:spPr bwMode="auto">
          <a:xfrm>
            <a:off x="1190625" y="1825625"/>
            <a:ext cx="9043988" cy="201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好，现在开始，闭上眼睛。头顶放松，额头放松，眉毛放松，眼睛放松，鼻子放松，嘴巴放松，牙齿放松，下颌放松，脖子放松，肩部放松，手臂放松，手指放松，背部放松，腰部放松，臀部放松，胸部放松，腹部放松，大腿放松，小腿放松，双脚放松，脚趾放松。现在，把鼻子放在腹部安静而自然地呼吸。身体自然地呼吸着，你只是观察，不去干扰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……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。好，现在双手搓热，按摩面部，睁开眼睛，练习结束。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39940" name="图片 18" descr="山水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86713" y="3973513"/>
            <a:ext cx="4205287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022850" y="1249363"/>
            <a:ext cx="2147888" cy="214788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 descr="梅花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53025" y="1489075"/>
            <a:ext cx="1473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山水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0" y="3973513"/>
            <a:ext cx="4205288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树枝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7163" y="-14288"/>
            <a:ext cx="2547938" cy="134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243388" y="3873500"/>
            <a:ext cx="37036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方正魏碑简体" panose="03000509000000000000" charset="-122"/>
                <a:ea typeface="方正魏碑简体" panose="03000509000000000000" charset="-122"/>
              </a:rPr>
              <a:t>立身中正，人我合一</a:t>
            </a:r>
            <a:endParaRPr lang="zh-CN" altLang="en-US" sz="24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76675" y="4640263"/>
            <a:ext cx="4406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水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86713" y="3963988"/>
            <a:ext cx="4205287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70700" y="1958975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03938" y="1955800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49875" y="1955800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81525" y="1955800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13175" y="1955800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文本框 17"/>
          <p:cNvSpPr txBox="1">
            <a:spLocks noChangeArrowheads="1"/>
          </p:cNvSpPr>
          <p:nvPr/>
        </p:nvSpPr>
        <p:spPr bwMode="auto">
          <a:xfrm>
            <a:off x="5464175" y="2109788"/>
            <a:ext cx="488950" cy="1616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046413" y="1955800"/>
            <a:ext cx="0" cy="3071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树枝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3" y="-14288"/>
            <a:ext cx="2547938" cy="134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本框 20"/>
          <p:cNvSpPr txBox="1"/>
          <p:nvPr/>
        </p:nvSpPr>
        <p:spPr>
          <a:xfrm>
            <a:off x="9058275" y="1227138"/>
            <a:ext cx="611188" cy="1006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迷你简书魂" panose="02010609000101010101" charset="-122"/>
                <a:ea typeface="迷你简书魂" panose="02010609000101010101" charset="-122"/>
              </a:rPr>
              <a:t>目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迷你简书魂" panose="02010609000101010101" charset="-122"/>
              <a:ea typeface="迷你简书魂" panose="0201060900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69463" y="1744663"/>
            <a:ext cx="611187" cy="1004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迷你简书魂" panose="02010609000101010101" charset="-122"/>
                <a:ea typeface="迷你简书魂" panose="02010609000101010101" charset="-122"/>
              </a:rPr>
              <a:t>录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迷你简书魂" panose="02010609000101010101" charset="-122"/>
              <a:ea typeface="迷你简书魂" panose="02010609000101010101" charset="-122"/>
            </a:endParaRPr>
          </a:p>
        </p:txBody>
      </p:sp>
      <p:pic>
        <p:nvPicPr>
          <p:cNvPr id="23" name="图片 22" descr="印章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3525" y="2093913"/>
            <a:ext cx="287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Rectangle 15"/>
          <p:cNvSpPr>
            <a:spLocks noChangeArrowheads="1"/>
          </p:cNvSpPr>
          <p:nvPr/>
        </p:nvSpPr>
        <p:spPr bwMode="auto">
          <a:xfrm>
            <a:off x="6384925" y="1916113"/>
            <a:ext cx="488950" cy="1920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太极与太极拳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7183" name="文本框 13"/>
          <p:cNvSpPr txBox="1">
            <a:spLocks noChangeArrowheads="1"/>
          </p:cNvSpPr>
          <p:nvPr/>
        </p:nvSpPr>
        <p:spPr bwMode="auto">
          <a:xfrm>
            <a:off x="3921125" y="2554288"/>
            <a:ext cx="512763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心为太极身心合一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7184" name="文本框 13"/>
          <p:cNvSpPr txBox="1">
            <a:spLocks noChangeArrowheads="1"/>
          </p:cNvSpPr>
          <p:nvPr/>
        </p:nvSpPr>
        <p:spPr bwMode="auto">
          <a:xfrm>
            <a:off x="4605338" y="2555875"/>
            <a:ext cx="512762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太极元气天人合一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7185" name="文本框 13"/>
          <p:cNvSpPr txBox="1">
            <a:spLocks noChangeArrowheads="1"/>
          </p:cNvSpPr>
          <p:nvPr/>
        </p:nvSpPr>
        <p:spPr bwMode="auto">
          <a:xfrm>
            <a:off x="3268663" y="2576513"/>
            <a:ext cx="512762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立身中正人我合一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21" grpId="0"/>
      <p:bldP spid="22" grpId="0"/>
      <p:bldP spid="7183" grpId="0"/>
      <p:bldP spid="7184" grpId="0"/>
      <p:bldP spid="718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文本框 7"/>
          <p:cNvSpPr txBox="1">
            <a:spLocks noChangeArrowheads="1"/>
          </p:cNvSpPr>
          <p:nvPr/>
        </p:nvSpPr>
        <p:spPr bwMode="auto">
          <a:xfrm>
            <a:off x="6580188" y="222250"/>
            <a:ext cx="4475162" cy="641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由技击到导引吐纳</a:t>
            </a:r>
            <a:endParaRPr lang="zh-CN" altLang="en-US" sz="2400">
              <a:solidFill>
                <a:srgbClr val="C00000"/>
              </a:solidFill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从太极拳的发展历史来看，当一种技击的拳术与导引吐纳相结合时，人们已并非将克敌制胜作为唯一目标了，对自他生命的珍惜已融入这种运动之中。这种对生命的珍视即是善，是人我和谐的基础，也是颐养生命之道。 孙思邈《千金要方》：“性既自善，内外百病皆悉不生，祸乱灾害亦无由作。此养性之大经也。 ……有智之人、爱惜性命者，当自思念，深生耻愧，诫勒身心，常修善事也。”太极推手就是在这种情况下产生的。王宗岳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太极拳论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》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说：“无过不及，随屈就伸，人刚我柔谓之走，我顺人背谓之粘，动急则急应，动缓则缓随”。 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</p:txBody>
      </p:sp>
      <p:grpSp>
        <p:nvGrpSpPr>
          <p:cNvPr id="44034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44035" name="图片 25" descr="花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6775" y="850900"/>
            <a:ext cx="4013200" cy="529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advTm="0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6088063" y="1984375"/>
            <a:ext cx="0" cy="38306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029450" y="1711325"/>
            <a:ext cx="3463925" cy="1878013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4" name="文本框 24"/>
          <p:cNvSpPr txBox="1">
            <a:spLocks noChangeArrowheads="1"/>
          </p:cNvSpPr>
          <p:nvPr/>
        </p:nvSpPr>
        <p:spPr bwMode="auto">
          <a:xfrm>
            <a:off x="7092950" y="3879850"/>
            <a:ext cx="3463925" cy="25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立身中正是太极拳习练的基本原则。立身中正，脊柱每个椎骨的受力是最小的，自然安舒。王宗岳太极拳论说：“虚领顶劲，气沉丹田，不偏不倚”，“立如秤准，活如车轮，偏沉则随，双重则滞”。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46085" name="文本框 8"/>
          <p:cNvSpPr txBox="1">
            <a:spLocks noChangeArrowheads="1"/>
          </p:cNvSpPr>
          <p:nvPr/>
        </p:nvSpPr>
        <p:spPr bwMode="auto">
          <a:xfrm>
            <a:off x="922338" y="1314450"/>
            <a:ext cx="4752975" cy="5045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中正也是做人养心的原则。孟子说的“吾善养吾浩然之气”，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内经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》</a:t>
            </a:r>
            <a:r>
              <a:rPr lang="zh-CN" altLang="en-US" b="1">
                <a:sym typeface="+mn-ea"/>
              </a:rPr>
              <a:t>：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正气存内，邪不可干；“中”是行为准则，守中就是不过，情绪、行为都要守中。《大学》中说，“所谓修身在正其心者，身有所忿懥，则不得其正，有所恐惧，则不得其正，有所好乐，则不得其正，有所忧患，则不得其正”。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中庸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》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：“喜怒哀乐之未发，谓之中；发而皆中节，谓之和。中也者，天下之大本也；和也者，天下之达道也。致中和，天地位焉，万物育焉。”孔子曰：“中庸之为德也，其至矣乎！民鲜久矣。”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</p:txBody>
      </p:sp>
      <p:sp>
        <p:nvSpPr>
          <p:cNvPr id="46086" name="文本框 9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circl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8130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48131" name="文本框 14"/>
          <p:cNvSpPr txBox="1">
            <a:spLocks noChangeArrowheads="1"/>
          </p:cNvSpPr>
          <p:nvPr/>
        </p:nvSpPr>
        <p:spPr bwMode="auto">
          <a:xfrm>
            <a:off x="1190625" y="2130425"/>
            <a:ext cx="9277350" cy="2749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大道至简</a:t>
            </a:r>
            <a:endParaRPr lang="zh-CN" altLang="en-US" sz="2400">
              <a:solidFill>
                <a:srgbClr val="C00000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       养生的核心在于：效法自然，培补元气，天人合一；收心向内，动静结合，身心合一；立身中正，舍己从人，人我合一。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       习练太极就是通过培补元气、动静结合、舍己从人达到天人合一、身心合一与人我合一的过程。 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  <a:p>
            <a:pPr eaLnBrk="0" hangingPunct="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endParaRPr lang="zh-CN" altLang="en-US">
              <a:latin typeface="方正魏碑简体" panose="03000509000000000000" charset="-122"/>
              <a:ea typeface="方正魏碑简体" panose="03000509000000000000" charset="-122"/>
              <a:sym typeface="+mn-ea"/>
            </a:endParaRPr>
          </a:p>
        </p:txBody>
      </p:sp>
      <p:pic>
        <p:nvPicPr>
          <p:cNvPr id="48132" name="图片 18" descr="山水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32750" y="3973513"/>
            <a:ext cx="4205288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47863" y="2522538"/>
            <a:ext cx="1038225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95663" y="2522538"/>
            <a:ext cx="1038225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43463" y="2522538"/>
            <a:ext cx="1038225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05550" y="2522538"/>
            <a:ext cx="1039813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2190750" y="2584450"/>
            <a:ext cx="55245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谢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3638550" y="2584450"/>
            <a:ext cx="55245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谢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086350" y="2584450"/>
            <a:ext cx="55245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您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550025" y="2584450"/>
            <a:ext cx="550863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的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743825" y="2522538"/>
            <a:ext cx="1038225" cy="1039812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988300" y="2584450"/>
            <a:ext cx="550863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观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166225" y="2460625"/>
            <a:ext cx="1038225" cy="1038225"/>
          </a:xfrm>
          <a:prstGeom prst="ellipse">
            <a:avLst/>
          </a:prstGeom>
          <a:noFill/>
          <a:ln>
            <a:solidFill>
              <a:srgbClr val="B38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9410700" y="2522538"/>
            <a:ext cx="550863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>
                <a:solidFill>
                  <a:srgbClr val="705400"/>
                </a:solidFill>
                <a:latin typeface="+mn-ea"/>
                <a:ea typeface="+mn-ea"/>
                <a:cs typeface="+mn-ea"/>
              </a:rPr>
              <a:t>看</a:t>
            </a:r>
            <a:endParaRPr lang="zh-CN" altLang="en-US" sz="5400">
              <a:solidFill>
                <a:srgbClr val="705400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animBg="1"/>
      <p:bldP spid="5" grpId="1" bldLvl="0" animBg="1"/>
      <p:bldP spid="10" grpId="0" animBg="1"/>
      <p:bldP spid="10" grpId="1" bldLvl="0" animBg="1"/>
      <p:bldP spid="11" grpId="0" animBg="1"/>
      <p:bldP spid="11" grpId="1" bldLvl="0" animBg="1"/>
      <p:bldP spid="12" grpId="0"/>
      <p:bldP spid="13" grpId="0"/>
      <p:bldP spid="14" grpId="0"/>
      <p:bldP spid="15" grpId="0"/>
      <p:bldP spid="6" grpId="0" animBg="1"/>
      <p:bldP spid="6" grpId="1" bldLvl="0" animBg="1"/>
      <p:bldP spid="7" grpId="0"/>
      <p:bldP spid="8" grpId="0" animBg="1"/>
      <p:bldP spid="8" grpId="1" bldLvl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022850" y="1249363"/>
            <a:ext cx="2147888" cy="214788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 descr="梅花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53025" y="1489075"/>
            <a:ext cx="1473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321300" y="2557463"/>
            <a:ext cx="15494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latin typeface="方正魏碑简体" panose="03000509000000000000" charset="-122"/>
                <a:ea typeface="方正魏碑简体" panose="03000509000000000000" charset="-122"/>
              </a:rPr>
              <a:t>第壹章</a:t>
            </a:r>
            <a:endParaRPr lang="zh-CN" altLang="en-US" sz="28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6" name="图片 5" descr="山水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86713" y="3973513"/>
            <a:ext cx="4205287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树枝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7163" y="-14288"/>
            <a:ext cx="2547938" cy="134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243388" y="3873500"/>
            <a:ext cx="37036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方正魏碑简体" panose="03000509000000000000" charset="-122"/>
                <a:ea typeface="方正魏碑简体" panose="03000509000000000000" charset="-122"/>
              </a:rPr>
              <a:t>从太极到太极拳</a:t>
            </a:r>
            <a:endParaRPr lang="zh-CN" altLang="en-US" sz="24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76675" y="4640263"/>
            <a:ext cx="4406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34670" y="1911985"/>
            <a:ext cx="2148205" cy="2148205"/>
          </a:xfrm>
          <a:prstGeom prst="ellipse">
            <a:avLst/>
          </a:prstGeom>
          <a:blipFill rotWithShape="1">
            <a:blip r:embed="rId1"/>
            <a:stretch>
              <a:fillRect l="-2000" r="-2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68" name="图片 5" descr="山水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0" y="3973513"/>
            <a:ext cx="4205288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图片 6" descr="树枝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7163" y="-14288"/>
            <a:ext cx="2547938" cy="134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椭圆 1"/>
          <p:cNvSpPr/>
          <p:nvPr/>
        </p:nvSpPr>
        <p:spPr>
          <a:xfrm>
            <a:off x="3547745" y="1911985"/>
            <a:ext cx="2148205" cy="2148205"/>
          </a:xfrm>
          <a:prstGeom prst="ellipse">
            <a:avLst/>
          </a:prstGeom>
          <a:blipFill rotWithShape="1">
            <a:blip r:embed="rId4"/>
            <a:stretch>
              <a:fillRect l="-2000" r="-2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67500" y="1911985"/>
            <a:ext cx="2148205" cy="2148205"/>
          </a:xfrm>
          <a:prstGeom prst="ellipse">
            <a:avLst/>
          </a:prstGeom>
          <a:blipFill rotWithShape="1">
            <a:blip r:embed="rId5"/>
            <a:stretch>
              <a:fillRect l="-2000" r="-2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604375" y="1911350"/>
            <a:ext cx="2147888" cy="2149475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组合 6"/>
          <p:cNvGrpSpPr/>
          <p:nvPr/>
        </p:nvGrpSpPr>
        <p:grpSpPr bwMode="auto">
          <a:xfrm>
            <a:off x="5872163" y="-15875"/>
            <a:ext cx="446087" cy="1265238"/>
            <a:chOff x="9247" y="-24"/>
            <a:chExt cx="704" cy="1992"/>
          </a:xfrm>
        </p:grpSpPr>
        <p:grpSp>
          <p:nvGrpSpPr>
            <p:cNvPr id="13321" name="组合 4"/>
            <p:cNvGrpSpPr/>
            <p:nvPr/>
          </p:nvGrpSpPr>
          <p:grpSpPr bwMode="auto">
            <a:xfrm>
              <a:off x="9247" y="-23"/>
              <a:ext cx="704" cy="1991"/>
              <a:chOff x="9306" y="306"/>
              <a:chExt cx="586" cy="142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306" y="302"/>
                <a:ext cx="586" cy="1141"/>
              </a:xfrm>
              <a:prstGeom prst="rect">
                <a:avLst/>
              </a:prstGeom>
              <a:solidFill>
                <a:srgbClr val="B38B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flipH="1" flipV="1">
                <a:off x="9306" y="1447"/>
                <a:ext cx="586" cy="282"/>
              </a:xfrm>
              <a:prstGeom prst="triangle">
                <a:avLst/>
              </a:prstGeom>
              <a:solidFill>
                <a:srgbClr val="B38B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3322" name="文本框 5"/>
            <p:cNvSpPr txBox="1">
              <a:spLocks noChangeArrowheads="1"/>
            </p:cNvSpPr>
            <p:nvPr/>
          </p:nvSpPr>
          <p:spPr bwMode="auto">
            <a:xfrm>
              <a:off x="9248" y="-24"/>
              <a:ext cx="675" cy="18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方正魏碑简体" panose="03000509000000000000" charset="-122"/>
                  <a:ea typeface="方正魏碑简体" panose="03000509000000000000" charset="-122"/>
                </a:rPr>
                <a:t>太极与养生</a:t>
              </a:r>
              <a:endPara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410325" y="1808163"/>
            <a:ext cx="4349750" cy="431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17638" y="1808163"/>
            <a:ext cx="4165600" cy="431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16" name="图片 9" descr="山水"/>
          <p:cNvPicPr>
            <a:picLocks noChangeAspect="1"/>
          </p:cNvPicPr>
          <p:nvPr/>
        </p:nvPicPr>
        <p:blipFill>
          <a:blip r:embed="rId1"/>
          <a:srcRect b="14418"/>
          <a:stretch>
            <a:fillRect/>
          </a:stretch>
        </p:blipFill>
        <p:spPr bwMode="auto">
          <a:xfrm>
            <a:off x="1417638" y="4148138"/>
            <a:ext cx="2413000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图片 12" descr="山水1"/>
          <p:cNvPicPr>
            <a:picLocks noChangeAspect="1"/>
          </p:cNvPicPr>
          <p:nvPr/>
        </p:nvPicPr>
        <p:blipFill>
          <a:blip r:embed="rId2"/>
          <a:srcRect r="1041" b="18365"/>
          <a:stretch>
            <a:fillRect/>
          </a:stretch>
        </p:blipFill>
        <p:spPr bwMode="auto">
          <a:xfrm>
            <a:off x="8161338" y="4349750"/>
            <a:ext cx="25987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文本框 14"/>
          <p:cNvSpPr txBox="1">
            <a:spLocks noChangeArrowheads="1"/>
          </p:cNvSpPr>
          <p:nvPr/>
        </p:nvSpPr>
        <p:spPr bwMode="auto">
          <a:xfrm>
            <a:off x="1471613" y="1939925"/>
            <a:ext cx="4056062" cy="398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太极是《周易》的最高范畴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13319" name="文本框 15"/>
          <p:cNvSpPr txBox="1">
            <a:spLocks noChangeArrowheads="1"/>
          </p:cNvSpPr>
          <p:nvPr/>
        </p:nvSpPr>
        <p:spPr bwMode="auto">
          <a:xfrm>
            <a:off x="1471613" y="2465388"/>
            <a:ext cx="3832225" cy="1169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《周易·系辞传》：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“易有太极，是生两仪，两仪生四象，四象生八卦”。 </a:t>
            </a:r>
            <a:endParaRPr lang="zh-CN" altLang="en-US">
              <a:solidFill>
                <a:srgbClr val="C00000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69075" y="2341563"/>
            <a:ext cx="4032250" cy="2609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大意：原始混沌之气运动而生出阴阳，由阴阳而生出四时，由四时而生出天地雷风水火山泽等八种自然现象，也就是乾坤震巽坎离良兑八卦。由八卦而推演出宇宙间万事万物。所以说中国古人认为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太极是宇宙的本原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，决定一切并派生一切。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方正魏碑简体" panose="03000509000000000000" charset="-122"/>
                <a:ea typeface="方正魏碑简体" panose="03000509000000000000" charset="-122"/>
              </a:rPr>
              <a:t> 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2" name="文本框 9"/>
          <p:cNvSpPr txBox="1">
            <a:spLocks noChangeArrowheads="1"/>
          </p:cNvSpPr>
          <p:nvPr/>
        </p:nvSpPr>
        <p:spPr bwMode="auto">
          <a:xfrm>
            <a:off x="3735388" y="1525588"/>
            <a:ext cx="6243637" cy="2560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“太极”和武术发生直接联系，始于清代王宗岳所著《太极拳论》。文章一开始就说：“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太极者，无极而生，阴阳之母也。动之则分，静之则合。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”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    宋代周敦颐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《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太极图说</a:t>
            </a:r>
            <a:r>
              <a:rPr lang="en-US" altLang="zh-CN">
                <a:latin typeface="方正魏碑简体" panose="03000509000000000000" charset="-122"/>
                <a:ea typeface="方正魏碑简体" panose="03000509000000000000" charset="-122"/>
              </a:rPr>
              <a:t>》: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“无极而太极。太极动而生阳，动极而静，静而生阴，静极复动。一动一静，</a:t>
            </a:r>
            <a:r>
              <a:rPr lang="zh-CN" altLang="en-US">
                <a:latin typeface="隶书" panose="02010509060101010101" charset="-122"/>
                <a:ea typeface="隶书" panose="02010509060101010101" charset="-122"/>
              </a:rPr>
              <a:t>互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为其根。”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363" name="文本框 1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15364" name="图片 13" descr="素材CNN-sccnn.com_132021728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0" y="1304925"/>
            <a:ext cx="359092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2175" y="1309688"/>
            <a:ext cx="2278063" cy="404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 descr="图片1副本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31750" y="0"/>
            <a:ext cx="12223750" cy="689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10" name="组合 8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10" name="矩形 9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1" name="文本框 12"/>
          <p:cNvSpPr txBox="1">
            <a:spLocks noChangeArrowheads="1"/>
          </p:cNvSpPr>
          <p:nvPr/>
        </p:nvSpPr>
        <p:spPr bwMode="auto">
          <a:xfrm>
            <a:off x="685800" y="2046288"/>
            <a:ext cx="6037263" cy="1878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《易·系辞上》说：“法象莫大乎天地”，</a:t>
            </a:r>
            <a:r>
              <a:rPr lang="zh-CN" altLang="en-US">
                <a:solidFill>
                  <a:srgbClr val="C00000"/>
                </a:solidFill>
                <a:latin typeface="方正魏碑简体" panose="03000509000000000000" charset="-122"/>
                <a:ea typeface="方正魏碑简体" panose="03000509000000000000" charset="-122"/>
              </a:rPr>
              <a:t>效天法地</a:t>
            </a:r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是中国古人处理许多问题的一种思想方法。太极是原始的混沌之气，是万物之本原。从效天法地的思想方法来看，以天地未分之前的混沌之气的“太极”来命名拳，不仅寓此拳至高至大、包罗万象，而且也把阴阳辩证法引入到拳术中。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68350" y="4625975"/>
            <a:ext cx="57308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文本框 14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022850" y="1249363"/>
            <a:ext cx="2147888" cy="214788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 descr="梅花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53025" y="1489075"/>
            <a:ext cx="1473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321300" y="2557463"/>
            <a:ext cx="15494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latin typeface="方正魏碑简体" panose="03000509000000000000" charset="-122"/>
                <a:ea typeface="方正魏碑简体" panose="03000509000000000000" charset="-122"/>
              </a:rPr>
              <a:t>第贰章</a:t>
            </a:r>
            <a:endParaRPr lang="zh-CN" altLang="en-US" sz="28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pic>
        <p:nvPicPr>
          <p:cNvPr id="6" name="图片 5" descr="山水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0" y="3973513"/>
            <a:ext cx="4205288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树枝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7163" y="-14288"/>
            <a:ext cx="2547938" cy="134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243388" y="3873500"/>
            <a:ext cx="37036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方正魏碑简体" panose="03000509000000000000" charset="-122"/>
                <a:ea typeface="方正魏碑简体" panose="03000509000000000000" charset="-122"/>
              </a:rPr>
              <a:t>太极拳与养生</a:t>
            </a:r>
            <a:endParaRPr lang="zh-CN" altLang="en-US" sz="24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76675" y="4640263"/>
            <a:ext cx="4406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4"/>
          <p:cNvGrpSpPr/>
          <p:nvPr/>
        </p:nvGrpSpPr>
        <p:grpSpPr bwMode="auto">
          <a:xfrm>
            <a:off x="5872163" y="-14288"/>
            <a:ext cx="446087" cy="1263651"/>
            <a:chOff x="9306" y="306"/>
            <a:chExt cx="586" cy="1423"/>
          </a:xfrm>
        </p:grpSpPr>
        <p:sp>
          <p:nvSpPr>
            <p:cNvPr id="3" name="矩形 2"/>
            <p:cNvSpPr/>
            <p:nvPr/>
          </p:nvSpPr>
          <p:spPr>
            <a:xfrm>
              <a:off x="9306" y="306"/>
              <a:ext cx="586" cy="1141"/>
            </a:xfrm>
            <a:prstGeom prst="rect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 flipV="1">
              <a:off x="9306" y="1447"/>
              <a:ext cx="586" cy="282"/>
            </a:xfrm>
            <a:prstGeom prst="triangle">
              <a:avLst/>
            </a:prstGeom>
            <a:solidFill>
              <a:srgbClr val="B38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圆角矩形 1"/>
          <p:cNvSpPr/>
          <p:nvPr/>
        </p:nvSpPr>
        <p:spPr>
          <a:xfrm>
            <a:off x="4676775" y="2193925"/>
            <a:ext cx="2836863" cy="1831975"/>
          </a:xfrm>
          <a:prstGeom prst="round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926388" y="2193925"/>
            <a:ext cx="2836862" cy="1831975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416050" y="2193925"/>
            <a:ext cx="2836863" cy="183197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9" name="文本框 9"/>
          <p:cNvSpPr txBox="1">
            <a:spLocks noChangeArrowheads="1"/>
          </p:cNvSpPr>
          <p:nvPr/>
        </p:nvSpPr>
        <p:spPr bwMode="auto">
          <a:xfrm>
            <a:off x="1708150" y="4176713"/>
            <a:ext cx="2252663" cy="398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太极元气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0" name="文本框 10"/>
          <p:cNvSpPr txBox="1">
            <a:spLocks noChangeArrowheads="1"/>
          </p:cNvSpPr>
          <p:nvPr/>
        </p:nvSpPr>
        <p:spPr bwMode="auto">
          <a:xfrm>
            <a:off x="1416050" y="4664075"/>
            <a:ext cx="28368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天人合一</a:t>
            </a:r>
            <a:r>
              <a:rPr lang="zh-CN" altLang="en-US" sz="1400">
                <a:solidFill>
                  <a:srgbClr val="595959"/>
                </a:solidFill>
                <a:latin typeface="方正魏碑简体" panose="03000509000000000000" charset="-122"/>
                <a:ea typeface="方正魏碑简体" panose="03000509000000000000" charset="-122"/>
              </a:rPr>
              <a:t> </a:t>
            </a:r>
            <a:endParaRPr lang="zh-CN" altLang="en-US" sz="1400">
              <a:solidFill>
                <a:srgbClr val="595959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1" name="文本框 11"/>
          <p:cNvSpPr txBox="1">
            <a:spLocks noChangeArrowheads="1"/>
          </p:cNvSpPr>
          <p:nvPr/>
        </p:nvSpPr>
        <p:spPr bwMode="auto">
          <a:xfrm>
            <a:off x="4968875" y="4176713"/>
            <a:ext cx="2252663" cy="398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心为太极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2" name="文本框 12"/>
          <p:cNvSpPr txBox="1">
            <a:spLocks noChangeArrowheads="1"/>
          </p:cNvSpPr>
          <p:nvPr/>
        </p:nvSpPr>
        <p:spPr bwMode="auto">
          <a:xfrm>
            <a:off x="4676775" y="4664075"/>
            <a:ext cx="28368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身心合一；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3" name="文本框 13"/>
          <p:cNvSpPr txBox="1">
            <a:spLocks noChangeArrowheads="1"/>
          </p:cNvSpPr>
          <p:nvPr/>
        </p:nvSpPr>
        <p:spPr bwMode="auto">
          <a:xfrm>
            <a:off x="8229600" y="4176713"/>
            <a:ext cx="2252663" cy="398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方正魏碑简体" panose="03000509000000000000" charset="-122"/>
                <a:ea typeface="方正魏碑简体" panose="03000509000000000000" charset="-122"/>
              </a:rPr>
              <a:t>立身中正</a:t>
            </a:r>
            <a:endParaRPr lang="zh-CN" altLang="en-US" sz="20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4" name="文本框 14"/>
          <p:cNvSpPr txBox="1">
            <a:spLocks noChangeArrowheads="1"/>
          </p:cNvSpPr>
          <p:nvPr/>
        </p:nvSpPr>
        <p:spPr bwMode="auto">
          <a:xfrm>
            <a:off x="7937500" y="4664075"/>
            <a:ext cx="28368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latin typeface="方正魏碑简体" panose="03000509000000000000" charset="-122"/>
                <a:ea typeface="方正魏碑简体" panose="03000509000000000000" charset="-122"/>
              </a:rPr>
              <a:t>人我合一</a:t>
            </a:r>
            <a:endParaRPr lang="zh-CN" altLang="en-US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5" name="文本框 15"/>
          <p:cNvSpPr txBox="1">
            <a:spLocks noChangeArrowheads="1"/>
          </p:cNvSpPr>
          <p:nvPr/>
        </p:nvSpPr>
        <p:spPr bwMode="auto">
          <a:xfrm>
            <a:off x="1416050" y="1397000"/>
            <a:ext cx="32305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latin typeface="方正魏碑简体" panose="03000509000000000000" charset="-122"/>
                <a:ea typeface="方正魏碑简体" panose="03000509000000000000" charset="-122"/>
                <a:sym typeface="+mn-ea"/>
              </a:rPr>
              <a:t>太极拳之特点与养生：</a:t>
            </a:r>
            <a:endParaRPr lang="zh-CN" altLang="en-US" sz="2400"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  <p:sp>
        <p:nvSpPr>
          <p:cNvPr id="21516" name="文本框 16"/>
          <p:cNvSpPr txBox="1">
            <a:spLocks noChangeArrowheads="1"/>
          </p:cNvSpPr>
          <p:nvPr/>
        </p:nvSpPr>
        <p:spPr bwMode="auto">
          <a:xfrm>
            <a:off x="5872163" y="-15875"/>
            <a:ext cx="428625" cy="1204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魏碑简体" panose="03000509000000000000" charset="-122"/>
                <a:ea typeface="方正魏碑简体" panose="03000509000000000000" charset="-122"/>
              </a:rPr>
              <a:t>太极与养生</a:t>
            </a:r>
            <a:endParaRPr lang="zh-CN" altLang="en-US" sz="1600">
              <a:solidFill>
                <a:schemeClr val="bg1"/>
              </a:solidFill>
              <a:latin typeface="方正魏碑简体" panose="03000509000000000000" charset="-122"/>
              <a:ea typeface="方正魏碑简体" panose="03000509000000000000" charset="-122"/>
            </a:endParaRPr>
          </a:p>
        </p:txBody>
      </p:sp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2627</Words>
  <Application>WPS 演示</Application>
  <PresentationFormat>自定义</PresentationFormat>
  <Paragraphs>158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Calibri Light</vt:lpstr>
      <vt:lpstr>隶书</vt:lpstr>
      <vt:lpstr>方正魏碑简体</vt:lpstr>
      <vt:lpstr>迷你简书魂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Joey</cp:lastModifiedBy>
  <cp:revision>76</cp:revision>
  <dcterms:created xsi:type="dcterms:W3CDTF">2017-05-29T09:21:00Z</dcterms:created>
  <dcterms:modified xsi:type="dcterms:W3CDTF">2019-08-21T08:07:14Z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